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08BBCF-A4DA-4CE4-8086-52E5616CB2C6}" type="datetimeFigureOut">
              <a:rPr lang="en-US" smtClean="0"/>
              <a:pPr/>
              <a:t>8/16/2012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D968D2-841D-41E6-9801-F66F5348C0D4}"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564BB7-1EF0-4E2D-844C-814B51345864}" type="datetimeFigureOut">
              <a:rPr lang="en-US" smtClean="0"/>
              <a:pPr/>
              <a:t>8/16/2012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E88CF7-8351-499F-A995-6408C20298B3}"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E88CF7-8351-499F-A995-6408C20298B3}"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FFABA4-EA13-45CD-B2BE-7C141DE3DB2F}" type="datetime1">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6D5E0A-4386-4F73-A55A-C280FB4DB6A8}" type="datetime1">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6A476B-48E5-4EBF-BDFD-11F67594856E}" type="datetime1">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59CD3F-5B57-49C5-B266-AC18BA9FA8E8}" type="datetime1">
              <a:rPr lang="en-US" smtClean="0"/>
              <a:pPr/>
              <a:t>8/16/2012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73892E-A121-41CF-A0C0-14BE4AAC2047}" type="datetime1">
              <a:rPr lang="en-US" smtClean="0"/>
              <a:pPr/>
              <a:t>8/16/2012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D93B39-A3C0-4F17-AD0E-EAD05094398A}" type="datetime1">
              <a:rPr lang="en-US" smtClean="0"/>
              <a:pPr/>
              <a:t>8/16/2012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D071-A60D-4B26-8D4F-D92C9FB39F05}" type="datetime1">
              <a:rPr lang="en-US" smtClean="0"/>
              <a:pPr/>
              <a:t>8/16/2012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AEBC6E-F59A-476D-88B4-7C988309A673}" type="datetime1">
              <a:rPr lang="en-US" smtClean="0"/>
              <a:pPr/>
              <a:t>8/16/2012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F99591-93EC-4EA0-B8FA-C903A8955FF2}" type="datetime1">
              <a:rPr lang="en-US" smtClean="0"/>
              <a:pPr/>
              <a:t>8/16/2012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4EDD2-EB9F-47C6-8BE5-CD3BED6229E5}" type="datetime1">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54EE1-FEF8-41A2-9BC4-7F41DF614A73}" type="datetime1">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8E6B72-8CCC-45B3-AF19-AED9D20E0FF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40D099-89C3-4498-AB6C-2C1104EDA599}" type="datetime1">
              <a:rPr lang="en-US" smtClean="0"/>
              <a:pPr/>
              <a:t>8/16/2012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8E6B72-8CCC-45B3-AF19-AED9D20E0FF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Crisis in the activity of Diagnosis</a:t>
            </a:r>
            <a:endParaRPr lang="en-US" dirty="0"/>
          </a:p>
        </p:txBody>
      </p:sp>
      <p:sp>
        <p:nvSpPr>
          <p:cNvPr id="5" name="Slide Number Placeholder 4"/>
          <p:cNvSpPr>
            <a:spLocks noGrp="1"/>
          </p:cNvSpPr>
          <p:nvPr>
            <p:ph type="sldNum" sz="quarter" idx="12"/>
          </p:nvPr>
        </p:nvSpPr>
        <p:spPr/>
        <p:txBody>
          <a:bodyPr/>
          <a:lstStyle/>
          <a:p>
            <a:fld id="{418E6B72-8CCC-45B3-AF19-AED9D20E0FF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752600"/>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en-US" dirty="0" smtClean="0"/>
              <a:t/>
            </a:r>
            <a:br>
              <a:rPr lang="en-US" dirty="0" smtClean="0"/>
            </a:br>
            <a:r>
              <a:rPr lang="en-US" dirty="0" err="1" smtClean="0"/>
              <a:t>HistoryPsychiatry</a:t>
            </a:r>
            <a:r>
              <a:rPr lang="en-US" dirty="0" smtClean="0"/>
              <a:t> / Psychology’s continuous search for legitimacy </a:t>
            </a:r>
            <a:br>
              <a:rPr lang="en-US" dirty="0" smtClean="0"/>
            </a:br>
            <a:endParaRPr lang="en-US" dirty="0"/>
          </a:p>
        </p:txBody>
      </p:sp>
      <p:sp>
        <p:nvSpPr>
          <p:cNvPr id="3" name="Content Placeholder 2"/>
          <p:cNvSpPr>
            <a:spLocks noGrp="1"/>
          </p:cNvSpPr>
          <p:nvPr>
            <p:ph idx="1"/>
          </p:nvPr>
        </p:nvSpPr>
        <p:spPr>
          <a:xfrm>
            <a:off x="457200" y="2057400"/>
            <a:ext cx="8229600" cy="4525963"/>
          </a:xfrm>
          <a:effectLst>
            <a:glow rad="101600">
              <a:schemeClr val="accent2">
                <a:satMod val="175000"/>
                <a:alpha val="40000"/>
              </a:schemeClr>
            </a:glow>
          </a:effectLst>
        </p:spPr>
        <p:txBody>
          <a:bodyPr/>
          <a:lstStyle/>
          <a:p>
            <a:endParaRPr lang="en-US" dirty="0" smtClean="0"/>
          </a:p>
          <a:p>
            <a:r>
              <a:rPr lang="en-US" dirty="0" smtClean="0"/>
              <a:t>ABOUT </a:t>
            </a:r>
            <a:r>
              <a:rPr lang="en-US" dirty="0"/>
              <a:t>40 YEARS AGO, American psychiatry faced an escalating crisis of legitimacy. All sorts of evidence suggested that, when confronted with a particular patient, psychiatrists could not reliably agree as to what, if anything, was wrong.</a:t>
            </a:r>
            <a:r>
              <a:rPr lang="en-US" b="1" dirty="0"/>
              <a:t> </a:t>
            </a:r>
            <a:endParaRPr lang="en-US" dirty="0"/>
          </a:p>
        </p:txBody>
      </p:sp>
      <p:sp>
        <p:nvSpPr>
          <p:cNvPr id="4" name="Slide Number Placeholder 3"/>
          <p:cNvSpPr>
            <a:spLocks noGrp="1"/>
          </p:cNvSpPr>
          <p:nvPr>
            <p:ph type="sldNum" sz="quarter" idx="12"/>
          </p:nvPr>
        </p:nvSpPr>
        <p:spPr/>
        <p:txBody>
          <a:bodyPr/>
          <a:lstStyle/>
          <a:p>
            <a:fld id="{418E6B72-8CCC-45B3-AF19-AED9D20E0FF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normAutofit fontScale="90000"/>
          </a:bodyPr>
          <a:lstStyle/>
          <a:p>
            <a:r>
              <a:rPr lang="en-US" dirty="0" smtClean="0"/>
              <a:t>The psychopharmacological revolution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dirty="0"/>
              <a:t>modern psychopharmacological revolution began in 1954 with the introduction of </a:t>
            </a:r>
            <a:r>
              <a:rPr lang="en-US" dirty="0" err="1"/>
              <a:t>Thorazine</a:t>
            </a:r>
            <a:r>
              <a:rPr lang="en-US" dirty="0"/>
              <a:t>, hailed as the first “anti-psychotic</a:t>
            </a:r>
            <a:r>
              <a:rPr lang="en-US" dirty="0" smtClean="0"/>
              <a:t>.”</a:t>
            </a:r>
          </a:p>
          <a:p>
            <a:r>
              <a:rPr lang="en-US" dirty="0" smtClean="0"/>
              <a:t>Next came the </a:t>
            </a:r>
            <a:r>
              <a:rPr lang="en-US" dirty="0"/>
              <a:t>“minor tranquilizers:” </a:t>
            </a:r>
            <a:r>
              <a:rPr lang="en-US" dirty="0" err="1" smtClean="0"/>
              <a:t>MiltownValium</a:t>
            </a:r>
            <a:r>
              <a:rPr lang="en-US" dirty="0" smtClean="0"/>
              <a:t> </a:t>
            </a:r>
            <a:r>
              <a:rPr lang="en-US" dirty="0"/>
              <a:t>and Librium. </a:t>
            </a:r>
            <a:endParaRPr lang="en-US" dirty="0" smtClean="0"/>
          </a:p>
          <a:p>
            <a:r>
              <a:rPr lang="en-US" dirty="0" smtClean="0"/>
              <a:t>Drug </a:t>
            </a:r>
            <a:r>
              <a:rPr lang="en-US" dirty="0"/>
              <a:t>companies, however, were faced with a problem. </a:t>
            </a:r>
            <a:r>
              <a:rPr lang="en-US" dirty="0" smtClean="0"/>
              <a:t>its </a:t>
            </a:r>
            <a:r>
              <a:rPr lang="en-US" dirty="0"/>
              <a:t>psychiatric consultants were unable to deliver homogeneous populations of test subjects suffering from the same diagnosed illness in the same way. </a:t>
            </a:r>
            <a:endParaRPr lang="en-US" dirty="0" smtClean="0"/>
          </a:p>
          <a:p>
            <a:r>
              <a:rPr lang="en-US" dirty="0" smtClean="0"/>
              <a:t>Thus </a:t>
            </a:r>
            <a:r>
              <a:rPr lang="en-US" dirty="0"/>
              <a:t>the drug companies could not develop the data they needed to acquire licenses to market the new drugs.</a:t>
            </a:r>
          </a:p>
        </p:txBody>
      </p:sp>
      <p:sp>
        <p:nvSpPr>
          <p:cNvPr id="4" name="Slide Number Placeholder 3"/>
          <p:cNvSpPr>
            <a:spLocks noGrp="1"/>
          </p:cNvSpPr>
          <p:nvPr>
            <p:ph type="sldNum" sz="quarter" idx="12"/>
          </p:nvPr>
        </p:nvSpPr>
        <p:spPr/>
        <p:txBody>
          <a:bodyPr/>
          <a:lstStyle/>
          <a:p>
            <a:fld id="{418E6B72-8CCC-45B3-AF19-AED9D20E0FF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US" dirty="0" smtClean="0"/>
              <a:t>DSM: Diagnostic Statistical Manual</a:t>
            </a:r>
            <a:endParaRPr lang="en-US" dirty="0"/>
          </a:p>
        </p:txBody>
      </p:sp>
      <p:sp>
        <p:nvSpPr>
          <p:cNvPr id="3" name="Content Placeholder 2"/>
          <p:cNvSpPr>
            <a:spLocks noGrp="1"/>
          </p:cNvSpPr>
          <p:nvPr>
            <p:ph idx="1"/>
          </p:nvPr>
        </p:nvSpPr>
        <p:spPr/>
        <p:txBody>
          <a:bodyPr>
            <a:normAutofit fontScale="92500"/>
          </a:bodyPr>
          <a:lstStyle/>
          <a:p>
            <a:r>
              <a:rPr lang="en-US" dirty="0"/>
              <a:t>Robert Spitzer of Columbia University, persuaded the American Psychiatric Association to authorize the development of a new diagnostic manual. The document he and his Task Force produced, approved and published in slightly modified form in 1980 as the third edition of the Diagnostic and Statistical Manual of the American Psychiatric Association (DSM III for short) </a:t>
            </a:r>
            <a:endParaRPr lang="en-US" dirty="0" smtClean="0"/>
          </a:p>
          <a:p>
            <a:r>
              <a:rPr lang="en-US" dirty="0" smtClean="0"/>
              <a:t>It launched </a:t>
            </a:r>
            <a:r>
              <a:rPr lang="en-US" dirty="0"/>
              <a:t>a revolution in American </a:t>
            </a:r>
            <a:r>
              <a:rPr lang="en-US" dirty="0" smtClean="0"/>
              <a:t>psychiatry</a:t>
            </a:r>
            <a:endParaRPr lang="en-US" dirty="0"/>
          </a:p>
        </p:txBody>
      </p:sp>
      <p:sp>
        <p:nvSpPr>
          <p:cNvPr id="4" name="Slide Number Placeholder 3"/>
          <p:cNvSpPr>
            <a:spLocks noGrp="1"/>
          </p:cNvSpPr>
          <p:nvPr>
            <p:ph type="sldNum" sz="quarter" idx="12"/>
          </p:nvPr>
        </p:nvSpPr>
        <p:spPr/>
        <p:txBody>
          <a:bodyPr/>
          <a:lstStyle/>
          <a:p>
            <a:fld id="{418E6B72-8CCC-45B3-AF19-AED9D20E0FF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Basis for </a:t>
            </a:r>
            <a:r>
              <a:rPr lang="en-US" dirty="0" err="1" smtClean="0"/>
              <a:t>Mis</a:t>
            </a:r>
            <a:r>
              <a:rPr lang="en-US" dirty="0" smtClean="0"/>
              <a:t>- diagnosis</a:t>
            </a:r>
            <a:endParaRPr lang="en-US" dirty="0"/>
          </a:p>
        </p:txBody>
      </p:sp>
      <p:sp>
        <p:nvSpPr>
          <p:cNvPr id="3" name="Content Placeholder 2"/>
          <p:cNvSpPr>
            <a:spLocks noGrp="1"/>
          </p:cNvSpPr>
          <p:nvPr>
            <p:ph idx="1"/>
          </p:nvPr>
        </p:nvSpPr>
        <p:spPr>
          <a:xfrm>
            <a:off x="457200" y="1600200"/>
            <a:ext cx="8305800" cy="4953000"/>
          </a:xfrm>
          <a:solidFill>
            <a:schemeClr val="bg1"/>
          </a:solidFill>
          <a:ln>
            <a:solidFill>
              <a:schemeClr val="bg1"/>
            </a:solidFill>
          </a:ln>
        </p:spPr>
        <p:txBody>
          <a:bodyPr>
            <a:normAutofit fontScale="70000" lnSpcReduction="20000"/>
          </a:bodyPr>
          <a:lstStyle/>
          <a:p>
            <a:r>
              <a:rPr lang="en-US" dirty="0"/>
              <a:t>the efforts </a:t>
            </a:r>
            <a:r>
              <a:rPr lang="en-US" dirty="0" smtClean="0"/>
              <a:t>to </a:t>
            </a:r>
            <a:r>
              <a:rPr lang="en-US" dirty="0"/>
              <a:t>make psychiatric diagnoses more rigorous and predictable have instead enabled psychiatric pathology to get out of hand. </a:t>
            </a:r>
            <a:endParaRPr lang="en-US" dirty="0" smtClean="0"/>
          </a:p>
          <a:p>
            <a:r>
              <a:rPr lang="en-US" dirty="0" smtClean="0"/>
              <a:t>They </a:t>
            </a:r>
            <a:r>
              <a:rPr lang="en-US" dirty="0"/>
              <a:t>identify two problems</a:t>
            </a:r>
            <a:r>
              <a:rPr lang="en-US" dirty="0" smtClean="0"/>
              <a:t>: </a:t>
            </a:r>
          </a:p>
          <a:p>
            <a:pPr marL="514350" indent="-514350">
              <a:buAutoNum type="arabicParenR"/>
            </a:pPr>
            <a:r>
              <a:rPr lang="en-US" dirty="0" smtClean="0"/>
              <a:t>the </a:t>
            </a:r>
            <a:r>
              <a:rPr lang="en-US" dirty="0"/>
              <a:t>psychiatric profession’s obsession with simplistic, symptom-based diagnoses, </a:t>
            </a:r>
            <a:endParaRPr lang="en-US" dirty="0" smtClean="0"/>
          </a:p>
          <a:p>
            <a:pPr marL="514350" indent="-514350">
              <a:buAutoNum type="arabicParenR"/>
            </a:pPr>
            <a:r>
              <a:rPr lang="en-US" dirty="0" smtClean="0"/>
              <a:t>the </a:t>
            </a:r>
            <a:r>
              <a:rPr lang="en-US" dirty="0"/>
              <a:t>looseness of its criteria for defining mental states as pathology. </a:t>
            </a:r>
            <a:endParaRPr lang="en-US" dirty="0" smtClean="0"/>
          </a:p>
          <a:p>
            <a:pPr marL="514350" indent="-514350">
              <a:buNone/>
            </a:pPr>
            <a:r>
              <a:rPr lang="en-US" dirty="0" smtClean="0"/>
              <a:t>Resulting in anxieties </a:t>
            </a:r>
            <a:r>
              <a:rPr lang="en-US" dirty="0"/>
              <a:t>that are in reality part of the normal range of human emotion and experience have been transformed by professional sleight of hand into diseases. </a:t>
            </a:r>
            <a:endParaRPr lang="en-US" dirty="0" smtClean="0"/>
          </a:p>
          <a:p>
            <a:pPr marL="514350" indent="-514350">
              <a:buNone/>
            </a:pPr>
            <a:endParaRPr lang="en-US" dirty="0" smtClean="0"/>
          </a:p>
          <a:p>
            <a:pPr marL="514350" indent="-514350"/>
            <a:r>
              <a:rPr lang="en-US" dirty="0"/>
              <a:t>thirty years ago less than five percent of Americans were thought to suffer from an anxiety disorder, nowadays some widely cited epidemiological studies have decreed that as many as 50 percent of us do so.</a:t>
            </a:r>
            <a:endParaRPr lang="en-US" dirty="0" smtClean="0"/>
          </a:p>
          <a:p>
            <a:pPr marL="514350" indent="-514350">
              <a:buNone/>
            </a:pPr>
            <a:endParaRPr lang="en-US" dirty="0"/>
          </a:p>
        </p:txBody>
      </p:sp>
      <p:sp>
        <p:nvSpPr>
          <p:cNvPr id="7" name="5-Point Star 6"/>
          <p:cNvSpPr/>
          <p:nvPr/>
        </p:nvSpPr>
        <p:spPr>
          <a:xfrm>
            <a:off x="152400" y="44958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418E6B72-8CCC-45B3-AF19-AED9D20E0FF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dirty="0" smtClean="0"/>
              <a:t>Other reasons for misdiagnosis</a:t>
            </a:r>
            <a:endParaRPr lang="en-US" dirty="0"/>
          </a:p>
        </p:txBody>
      </p:sp>
      <p:sp>
        <p:nvSpPr>
          <p:cNvPr id="3" name="Content Placeholder 2"/>
          <p:cNvSpPr>
            <a:spLocks noGrp="1"/>
          </p:cNvSpPr>
          <p:nvPr>
            <p:ph idx="1"/>
          </p:nvPr>
        </p:nvSpPr>
        <p:spPr/>
        <p:txBody>
          <a:bodyPr/>
          <a:lstStyle/>
          <a:p>
            <a:endParaRPr lang="en-US" dirty="0" smtClean="0"/>
          </a:p>
          <a:p>
            <a:r>
              <a:rPr lang="en-US" dirty="0" smtClean="0"/>
              <a:t>Amorphousness definitions </a:t>
            </a:r>
            <a:r>
              <a:rPr lang="en-US" dirty="0"/>
              <a:t>of madness, </a:t>
            </a:r>
            <a:endParaRPr lang="en-US" dirty="0" smtClean="0"/>
          </a:p>
          <a:p>
            <a:r>
              <a:rPr lang="en-US" dirty="0" smtClean="0"/>
              <a:t>the </a:t>
            </a:r>
            <a:r>
              <a:rPr lang="en-US" dirty="0"/>
              <a:t>decreasing willingness and ability of families to cope with difficult or impossible relations, </a:t>
            </a:r>
            <a:endParaRPr lang="en-US" dirty="0" smtClean="0"/>
          </a:p>
          <a:p>
            <a:r>
              <a:rPr lang="en-US" dirty="0" smtClean="0"/>
              <a:t>the </a:t>
            </a:r>
            <a:r>
              <a:rPr lang="en-US" dirty="0"/>
              <a:t>eagerness of psychiatrists to enlarge their sphere of operations.</a:t>
            </a:r>
          </a:p>
        </p:txBody>
      </p:sp>
      <p:sp>
        <p:nvSpPr>
          <p:cNvPr id="4" name="Slide Number Placeholder 3"/>
          <p:cNvSpPr>
            <a:spLocks noGrp="1"/>
          </p:cNvSpPr>
          <p:nvPr>
            <p:ph type="sldNum" sz="quarter" idx="12"/>
          </p:nvPr>
        </p:nvSpPr>
        <p:spPr/>
        <p:txBody>
          <a:bodyPr/>
          <a:lstStyle/>
          <a:p>
            <a:fld id="{418E6B72-8CCC-45B3-AF19-AED9D20E0FF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t>Explosion in the # of people diagnosed</a:t>
            </a:r>
            <a:endParaRPr lang="en-US" dirty="0"/>
          </a:p>
        </p:txBody>
      </p:sp>
      <p:sp>
        <p:nvSpPr>
          <p:cNvPr id="3" name="Content Placeholder 2"/>
          <p:cNvSpPr>
            <a:spLocks noGrp="1"/>
          </p:cNvSpPr>
          <p:nvPr>
            <p:ph idx="1"/>
          </p:nvPr>
        </p:nvSpPr>
        <p:spPr>
          <a:xfrm>
            <a:off x="457200" y="1295400"/>
            <a:ext cx="8229600" cy="5257800"/>
          </a:xfrm>
        </p:spPr>
        <p:txBody>
          <a:bodyPr>
            <a:normAutofit fontScale="92500" lnSpcReduction="20000"/>
          </a:bodyPr>
          <a:lstStyle/>
          <a:p>
            <a:r>
              <a:rPr lang="en-US" dirty="0" smtClean="0"/>
              <a:t>depression </a:t>
            </a:r>
            <a:r>
              <a:rPr lang="en-US" dirty="0"/>
              <a:t>as a </a:t>
            </a:r>
            <a:r>
              <a:rPr lang="en-US" dirty="0" smtClean="0"/>
              <a:t>diagnosis is to </a:t>
            </a:r>
            <a:r>
              <a:rPr lang="en-US" dirty="0"/>
              <a:t>the point where it is </a:t>
            </a:r>
            <a:r>
              <a:rPr lang="en-US" dirty="0" smtClean="0"/>
              <a:t>termed </a:t>
            </a:r>
            <a:r>
              <a:rPr lang="en-US" dirty="0"/>
              <a:t>‘the common cold’ of psychiatry; </a:t>
            </a:r>
            <a:endParaRPr lang="en-US" dirty="0" smtClean="0"/>
          </a:p>
          <a:p>
            <a:r>
              <a:rPr lang="en-US" dirty="0" smtClean="0"/>
              <a:t>The dramatic </a:t>
            </a:r>
            <a:r>
              <a:rPr lang="en-US" dirty="0"/>
              <a:t>expansion in the number of children being diagnosed with ADHD</a:t>
            </a:r>
            <a:r>
              <a:rPr lang="en-US" dirty="0" smtClean="0"/>
              <a:t>;</a:t>
            </a:r>
          </a:p>
          <a:p>
            <a:r>
              <a:rPr lang="en-US" dirty="0" smtClean="0"/>
              <a:t> </a:t>
            </a:r>
            <a:r>
              <a:rPr lang="en-US" dirty="0"/>
              <a:t>the appearance out of nowhere of juvenile bipolar disorder, which apparently became forty times as common between 1994 and 2004; </a:t>
            </a:r>
            <a:endParaRPr lang="en-US" dirty="0" smtClean="0"/>
          </a:p>
          <a:p>
            <a:r>
              <a:rPr lang="en-US" dirty="0" smtClean="0"/>
              <a:t>the </a:t>
            </a:r>
            <a:r>
              <a:rPr lang="en-US" dirty="0"/>
              <a:t>epidemic of autism, a formerly rare condition afflicting less than one in five hundred children in 1990, which has now mushroomed into a disease found in one in every ninety children</a:t>
            </a:r>
            <a:r>
              <a:rPr lang="en-US" dirty="0" smtClean="0"/>
              <a:t>.</a:t>
            </a:r>
          </a:p>
          <a:p>
            <a:r>
              <a:rPr lang="en-US" dirty="0"/>
              <a:t>“social phobia” multiplied six-fold</a:t>
            </a:r>
            <a:r>
              <a:rPr lang="en-US" b="1" dirty="0"/>
              <a:t> </a:t>
            </a:r>
            <a:r>
              <a:rPr lang="en-US" dirty="0"/>
              <a:t>in the course of a decade</a:t>
            </a:r>
            <a:endParaRPr lang="en-US" dirty="0" smtClean="0"/>
          </a:p>
          <a:p>
            <a:endParaRPr lang="en-US" dirty="0"/>
          </a:p>
        </p:txBody>
      </p:sp>
      <p:sp>
        <p:nvSpPr>
          <p:cNvPr id="4" name="Slide Number Placeholder 3"/>
          <p:cNvSpPr>
            <a:spLocks noGrp="1"/>
          </p:cNvSpPr>
          <p:nvPr>
            <p:ph type="sldNum" sz="quarter" idx="12"/>
          </p:nvPr>
        </p:nvSpPr>
        <p:spPr/>
        <p:txBody>
          <a:bodyPr/>
          <a:lstStyle/>
          <a:p>
            <a:fld id="{418E6B72-8CCC-45B3-AF19-AED9D20E0FF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smtClean="0"/>
              <a:t>The concern </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concern is that DSM IV and the future DSM V </a:t>
            </a:r>
            <a:r>
              <a:rPr lang="en-US" dirty="0" err="1"/>
              <a:t>pathologizes</a:t>
            </a:r>
            <a:r>
              <a:rPr lang="en-US" dirty="0"/>
              <a:t> everyday features of normal human existence, and that, like its predecessors, it will create new epidemics of </a:t>
            </a:r>
            <a:r>
              <a:rPr lang="en-US" i="1" dirty="0">
                <a:solidFill>
                  <a:srgbClr val="FF0000"/>
                </a:solidFill>
              </a:rPr>
              <a:t>spurious</a:t>
            </a:r>
            <a:r>
              <a:rPr lang="en-US" dirty="0"/>
              <a:t> psychiatric illness. </a:t>
            </a:r>
          </a:p>
        </p:txBody>
      </p:sp>
      <p:sp>
        <p:nvSpPr>
          <p:cNvPr id="4" name="Slide Number Placeholder 3"/>
          <p:cNvSpPr>
            <a:spLocks noGrp="1"/>
          </p:cNvSpPr>
          <p:nvPr>
            <p:ph type="sldNum" sz="quarter" idx="12"/>
          </p:nvPr>
        </p:nvSpPr>
        <p:spPr/>
        <p:txBody>
          <a:bodyPr/>
          <a:lstStyle/>
          <a:p>
            <a:fld id="{418E6B72-8CCC-45B3-AF19-AED9D20E0FF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Follow the $</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smtClean="0"/>
              <a:t>What is at stake is the huge revenue the American Psychiatric Association rakes in from each edition of its manual</a:t>
            </a:r>
          </a:p>
          <a:p>
            <a:r>
              <a:rPr lang="en-US" dirty="0" smtClean="0"/>
              <a:t>the centrality of DSM IV &amp; V place to psychiatry’s claims to be a science</a:t>
            </a:r>
          </a:p>
          <a:p>
            <a:r>
              <a:rPr lang="en-US" dirty="0" smtClean="0"/>
              <a:t>Particularly vocal and impacted are the parents of children diagnosed with autism, for whom the loss of the label will mean being deprived of social services and support that is conditional on retaining that status.</a:t>
            </a:r>
          </a:p>
          <a:p>
            <a:r>
              <a:rPr lang="en-US" dirty="0"/>
              <a:t>one in every 76 Americans in 2007 qualified for welfare payments based on mental disability.</a:t>
            </a:r>
            <a:endParaRPr lang="en-US" dirty="0" smtClean="0"/>
          </a:p>
          <a:p>
            <a:endParaRPr lang="en-US" dirty="0"/>
          </a:p>
        </p:txBody>
      </p:sp>
      <p:sp>
        <p:nvSpPr>
          <p:cNvPr id="4" name="Slide Number Placeholder 3"/>
          <p:cNvSpPr>
            <a:spLocks noGrp="1"/>
          </p:cNvSpPr>
          <p:nvPr>
            <p:ph type="sldNum" sz="quarter" idx="12"/>
          </p:nvPr>
        </p:nvSpPr>
        <p:spPr/>
        <p:txBody>
          <a:bodyPr/>
          <a:lstStyle/>
          <a:p>
            <a:fld id="{418E6B72-8CCC-45B3-AF19-AED9D20E0FF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US" dirty="0" smtClean="0"/>
              <a:t>How DSM creates legitimacy</a:t>
            </a:r>
            <a:endParaRPr lang="en-US" dirty="0"/>
          </a:p>
        </p:txBody>
      </p:sp>
      <p:sp>
        <p:nvSpPr>
          <p:cNvPr id="3" name="Content Placeholder 2"/>
          <p:cNvSpPr>
            <a:spLocks noGrp="1"/>
          </p:cNvSpPr>
          <p:nvPr>
            <p:ph idx="1"/>
          </p:nvPr>
        </p:nvSpPr>
        <p:spPr/>
        <p:txBody>
          <a:bodyPr>
            <a:normAutofit fontScale="70000" lnSpcReduction="20000"/>
          </a:bodyPr>
          <a:lstStyle/>
          <a:p>
            <a:r>
              <a:rPr lang="en-US" dirty="0"/>
              <a:t> DSM III “solved” the legitimacy </a:t>
            </a:r>
            <a:r>
              <a:rPr lang="en-US" dirty="0" smtClean="0"/>
              <a:t>crisis. </a:t>
            </a:r>
            <a:r>
              <a:rPr lang="en-US" dirty="0"/>
              <a:t>As long as one employed its methods and categories, high levels of agreement among psychiatrists confronting the same case were all but assured</a:t>
            </a:r>
            <a:r>
              <a:rPr lang="en-US" dirty="0" smtClean="0"/>
              <a:t>.</a:t>
            </a:r>
          </a:p>
          <a:p>
            <a:r>
              <a:rPr lang="en-US" dirty="0" smtClean="0"/>
              <a:t>psychiatric </a:t>
            </a:r>
            <a:r>
              <a:rPr lang="en-US" dirty="0"/>
              <a:t>diagnosis </a:t>
            </a:r>
            <a:r>
              <a:rPr lang="en-US" dirty="0" smtClean="0"/>
              <a:t>became </a:t>
            </a:r>
            <a:r>
              <a:rPr lang="en-US" dirty="0" err="1" smtClean="0"/>
              <a:t>statisticially</a:t>
            </a:r>
            <a:r>
              <a:rPr lang="en-US" dirty="0" smtClean="0"/>
              <a:t> more </a:t>
            </a:r>
            <a:r>
              <a:rPr lang="en-US" dirty="0"/>
              <a:t>reliable. How </a:t>
            </a:r>
            <a:r>
              <a:rPr lang="en-US" dirty="0" smtClean="0"/>
              <a:t>?</a:t>
            </a:r>
          </a:p>
          <a:p>
            <a:r>
              <a:rPr lang="en-US" dirty="0" smtClean="0"/>
              <a:t>By </a:t>
            </a:r>
            <a:r>
              <a:rPr lang="en-US" dirty="0"/>
              <a:t>rendering the diagnostic process mechanical, employing a tick-the-boxes approach to deciding whether or not someone had a mental disorder, and if so, what disorder it was. </a:t>
            </a:r>
            <a:endParaRPr lang="en-US" dirty="0" smtClean="0"/>
          </a:p>
          <a:p>
            <a:r>
              <a:rPr lang="en-US" dirty="0" smtClean="0"/>
              <a:t>Display </a:t>
            </a:r>
            <a:r>
              <a:rPr lang="en-US" dirty="0"/>
              <a:t>any six out of ten symptoms, and </a:t>
            </a:r>
            <a:r>
              <a:rPr lang="en-US" dirty="0" err="1"/>
              <a:t>voilà</a:t>
            </a:r>
            <a:r>
              <a:rPr lang="en-US" dirty="0"/>
              <a:t>, </a:t>
            </a:r>
            <a:r>
              <a:rPr lang="en-US" dirty="0" smtClean="0"/>
              <a:t>schizophrenic</a:t>
            </a:r>
            <a:r>
              <a:rPr lang="en-US" dirty="0"/>
              <a:t>.  </a:t>
            </a:r>
            <a:r>
              <a:rPr lang="en-US" dirty="0" smtClean="0"/>
              <a:t>               Tick </a:t>
            </a:r>
            <a:r>
              <a:rPr lang="en-US" dirty="0"/>
              <a:t>another set of boxes and you had General Anxiety Disorder (GAD), and so forth. </a:t>
            </a:r>
            <a:r>
              <a:rPr lang="en-US" dirty="0" smtClean="0"/>
              <a:t>                                                                                                             A </a:t>
            </a:r>
            <a:r>
              <a:rPr lang="en-US" dirty="0"/>
              <a:t>given patient might potentially have several “illnesses” at once, a problem alleviated by setting up a hierarchy of psychiatric diseases and awarding patients the most serious of them, or by creating a category called “co-morbidity” and thereby accepting the presence of multiple illnesses. </a:t>
            </a:r>
          </a:p>
        </p:txBody>
      </p:sp>
      <p:sp>
        <p:nvSpPr>
          <p:cNvPr id="4" name="Slide Number Placeholder 3"/>
          <p:cNvSpPr>
            <a:spLocks noGrp="1"/>
          </p:cNvSpPr>
          <p:nvPr>
            <p:ph type="sldNum" sz="quarter" idx="12"/>
          </p:nvPr>
        </p:nvSpPr>
        <p:spPr/>
        <p:txBody>
          <a:bodyPr/>
          <a:lstStyle/>
          <a:p>
            <a:fld id="{418E6B72-8CCC-45B3-AF19-AED9D20E0FF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ormAutofit fontScale="90000"/>
          </a:bodyPr>
          <a:lstStyle/>
          <a:p>
            <a:r>
              <a:rPr lang="en-US" dirty="0" smtClean="0"/>
              <a:t>Diagnosis based on symptoms is dubious </a:t>
            </a:r>
            <a:endParaRPr lang="en-US" dirty="0"/>
          </a:p>
        </p:txBody>
      </p:sp>
      <p:sp>
        <p:nvSpPr>
          <p:cNvPr id="3" name="Content Placeholder 2"/>
          <p:cNvSpPr>
            <a:spLocks noGrp="1"/>
          </p:cNvSpPr>
          <p:nvPr>
            <p:ph idx="1"/>
          </p:nvPr>
        </p:nvSpPr>
        <p:spPr/>
        <p:txBody>
          <a:bodyPr>
            <a:normAutofit fontScale="85000" lnSpcReduction="10000"/>
          </a:bodyPr>
          <a:lstStyle/>
          <a:p>
            <a:r>
              <a:rPr lang="en-US" dirty="0"/>
              <a:t>Periodic weightless claims, endorsed by credulous science journalists, that schizophrenia is triggered by a newly discovered gene or by a dopamine deficiency in the brain, or that people suffering from depression have a shortage of serotonin, which can be reversed by taking a Selective </a:t>
            </a:r>
            <a:r>
              <a:rPr lang="en-US" dirty="0" err="1"/>
              <a:t>Seratonin</a:t>
            </a:r>
            <a:r>
              <a:rPr lang="en-US" dirty="0"/>
              <a:t> Reuptake Inhibitor (SSRI) such as Prozac to immerse their synapses in a serotonin bath, are </a:t>
            </a:r>
            <a:r>
              <a:rPr lang="en-US" dirty="0" smtClean="0"/>
              <a:t>unscientific but has </a:t>
            </a:r>
            <a:r>
              <a:rPr lang="en-US" dirty="0"/>
              <a:t>proved good marketing copy for Big </a:t>
            </a:r>
            <a:r>
              <a:rPr lang="en-US" dirty="0" smtClean="0"/>
              <a:t>Pharmaceutical.</a:t>
            </a:r>
          </a:p>
          <a:p>
            <a:r>
              <a:rPr lang="en-US" dirty="0" smtClean="0">
                <a:solidFill>
                  <a:srgbClr val="FF0000"/>
                </a:solidFill>
              </a:rPr>
              <a:t>This is not to say medication is not helpful, it sometimes is very helpful</a:t>
            </a:r>
            <a:r>
              <a:rPr lang="en-US" dirty="0" smtClean="0"/>
              <a:t>.</a:t>
            </a:r>
            <a:endParaRPr lang="en-US" dirty="0"/>
          </a:p>
        </p:txBody>
      </p:sp>
      <p:sp>
        <p:nvSpPr>
          <p:cNvPr id="4" name="Slide Number Placeholder 3"/>
          <p:cNvSpPr>
            <a:spLocks noGrp="1"/>
          </p:cNvSpPr>
          <p:nvPr>
            <p:ph type="sldNum" sz="quarter" idx="12"/>
          </p:nvPr>
        </p:nvSpPr>
        <p:spPr/>
        <p:txBody>
          <a:bodyPr/>
          <a:lstStyle/>
          <a:p>
            <a:fld id="{418E6B72-8CCC-45B3-AF19-AED9D20E0FF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This reliance on symptoms, and on the simplistic approach of counting symptoms to make a diagnosis, creates a bogus confidence in psychiatric science. Such categories have an element of the arbitrary about them. </a:t>
            </a:r>
            <a:endParaRPr lang="en-US" dirty="0" smtClean="0"/>
          </a:p>
          <a:p>
            <a:r>
              <a:rPr lang="en-US" dirty="0"/>
              <a:t>psychiatric epidemiologists make “no attempt to establish the context in which worries arise, endure, and disappear so as to separate contextually appropriate anxiety from disordered anxiety conditions [and thus they] can uncover as much seeming psycho-pathology as they desire.”</a:t>
            </a:r>
          </a:p>
        </p:txBody>
      </p:sp>
      <p:sp>
        <p:nvSpPr>
          <p:cNvPr id="4" name="Slide Number Placeholder 3"/>
          <p:cNvSpPr>
            <a:spLocks noGrp="1"/>
          </p:cNvSpPr>
          <p:nvPr>
            <p:ph type="sldNum" sz="quarter" idx="12"/>
          </p:nvPr>
        </p:nvSpPr>
        <p:spPr/>
        <p:txBody>
          <a:bodyPr/>
          <a:lstStyle/>
          <a:p>
            <a:fld id="{418E6B72-8CCC-45B3-AF19-AED9D20E0FFB}" type="slidenum">
              <a:rPr lang="en-US" smtClean="0"/>
              <a:pPr/>
              <a:t>12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TotalTime>
  <Words>711</Words>
  <Application>Microsoft Office PowerPoint</Application>
  <PresentationFormat>On-screen Show (4:3)</PresentationFormat>
  <Paragraphs>62</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Crisis in the activity of Diagnosis</vt:lpstr>
      <vt:lpstr> HistoryPsychiatry / Psychology’s continuous search for legitimacy  </vt:lpstr>
      <vt:lpstr>The psychopharmacological revolution </vt:lpstr>
      <vt:lpstr>DSM: Diagnostic Statistical Manual</vt:lpstr>
      <vt:lpstr>Basis for Mis- diagnosis</vt:lpstr>
      <vt:lpstr>Other reasons for misdiagnosis</vt:lpstr>
      <vt:lpstr>Explosion in the # of people diagnosed</vt:lpstr>
      <vt:lpstr>The concern </vt:lpstr>
      <vt:lpstr>Follow the $</vt:lpstr>
      <vt:lpstr>How DSM creates legitimacy</vt:lpstr>
      <vt:lpstr>Diagnosis based on symptoms is dubious </vt:lpstr>
      <vt:lpstr>Slide 12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Crisis in the activity of Diagnosis</dc:title>
  <dc:creator>Rafael</dc:creator>
  <cp:lastModifiedBy>Rafael</cp:lastModifiedBy>
  <cp:revision>40</cp:revision>
  <dcterms:created xsi:type="dcterms:W3CDTF">2012-08-11T15:18:54Z</dcterms:created>
  <dcterms:modified xsi:type="dcterms:W3CDTF">2012-08-16T13:23:30Z</dcterms:modified>
</cp:coreProperties>
</file>