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1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8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4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9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6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9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9672B-6283-4BF0-8EB6-8EB46AD9ADAC}" type="datetimeFigureOut">
              <a:rPr lang="en-US" smtClean="0"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BEE78-5119-4ED7-8871-285DB42D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 the experience of Anxiety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Absence of correspondence between appearance and what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1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Ontology and </a:t>
            </a:r>
            <a:r>
              <a:rPr lang="en-US" dirty="0" err="1" smtClean="0"/>
              <a:t>Epistimology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Ontology: the study of what is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dirty="0" smtClean="0"/>
              <a:t> Ontological: referring to what is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dirty="0" smtClean="0"/>
              <a:t> Ontic: referring to what is basic</a:t>
            </a:r>
          </a:p>
          <a:p>
            <a:endParaRPr lang="en-US" dirty="0"/>
          </a:p>
          <a:p>
            <a:pPr marL="228600" lvl="4">
              <a:spcBef>
                <a:spcPts val="1000"/>
              </a:spcBef>
            </a:pPr>
            <a:r>
              <a:rPr lang="en-US" sz="2800" dirty="0" err="1" smtClean="0"/>
              <a:t>Epistimology</a:t>
            </a:r>
            <a:r>
              <a:rPr lang="en-US" sz="2800" dirty="0" smtClean="0"/>
              <a:t>: </a:t>
            </a:r>
            <a:r>
              <a:rPr lang="en-US" sz="2800" dirty="0" smtClean="0"/>
              <a:t>The study of how do we know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dirty="0" err="1" smtClean="0"/>
              <a:t>Epistimological</a:t>
            </a:r>
            <a:r>
              <a:rPr lang="en-US" dirty="0" smtClean="0"/>
              <a:t>: referring to the method by which we know.</a:t>
            </a:r>
          </a:p>
          <a:p>
            <a:pPr marL="1828800" lvl="4" indent="0">
              <a:buNone/>
            </a:pPr>
            <a:r>
              <a:rPr lang="en-US" dirty="0"/>
              <a:t> </a:t>
            </a:r>
            <a:r>
              <a:rPr lang="en-US" dirty="0" smtClean="0"/>
              <a:t>    1. empirically</a:t>
            </a:r>
          </a:p>
          <a:p>
            <a:pPr marL="1828800" lvl="4" indent="0">
              <a:buNone/>
            </a:pPr>
            <a:r>
              <a:rPr lang="en-US" dirty="0"/>
              <a:t> </a:t>
            </a:r>
            <a:r>
              <a:rPr lang="en-US" dirty="0" smtClean="0"/>
              <a:t>     2. rationally or cognitively  (all bachelors are not married)</a:t>
            </a:r>
          </a:p>
          <a:p>
            <a:pPr marL="1828800" lvl="4" indent="0">
              <a:buNone/>
            </a:pPr>
            <a:endParaRPr lang="en-US" dirty="0" smtClean="0"/>
          </a:p>
          <a:p>
            <a:pPr marL="1828800" lvl="4" indent="0">
              <a:buNone/>
            </a:pPr>
            <a:endParaRPr lang="en-US" dirty="0"/>
          </a:p>
          <a:p>
            <a:pPr marL="1828800" lvl="4" indent="0">
              <a:buNone/>
            </a:pPr>
            <a:endParaRPr lang="en-US" dirty="0" smtClean="0"/>
          </a:p>
          <a:p>
            <a:pPr marL="1828800" lvl="4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639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absence of correspondence between </a:t>
            </a:r>
            <a:br>
              <a:rPr lang="en-US" dirty="0" smtClean="0"/>
            </a:br>
            <a:r>
              <a:rPr lang="en-US" dirty="0" smtClean="0"/>
              <a:t>the ontological and epistemology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Post modern Science challenges conceptions of “Truth, Meaning, Causality” by exposing that there is </a:t>
            </a:r>
            <a:r>
              <a:rPr lang="en-US" i="1" dirty="0" smtClean="0">
                <a:solidFill>
                  <a:srgbClr val="FF0000"/>
                </a:solidFill>
              </a:rPr>
              <a:t>no correspondence </a:t>
            </a:r>
            <a:r>
              <a:rPr lang="en-US" dirty="0" smtClean="0"/>
              <a:t>between the ontological, what is, and what we say there is, epistemology.</a:t>
            </a:r>
          </a:p>
          <a:p>
            <a:r>
              <a:rPr lang="en-US" dirty="0" smtClean="0"/>
              <a:t>There is no epistemological = ontological match (</a:t>
            </a:r>
            <a:r>
              <a:rPr lang="en-US" dirty="0" err="1" smtClean="0"/>
              <a:t>i.e</a:t>
            </a:r>
            <a:r>
              <a:rPr lang="en-US" dirty="0" smtClean="0"/>
              <a:t> is see it there for it 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3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basic paradoxical feature of human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sz="8800" dirty="0" smtClean="0"/>
              <a:t>Language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181448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6292" y="365126"/>
            <a:ext cx="10027508" cy="7971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346" y="111717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What is under consideration is not the ontological state of affairs, but the ontological commitment of a discourse (i.e. language/</a:t>
            </a:r>
            <a:r>
              <a:rPr lang="en-US" sz="3600" dirty="0" err="1" smtClean="0"/>
              <a:t>empistology</a:t>
            </a:r>
            <a:r>
              <a:rPr lang="en-US" sz="3600" dirty="0" smtClean="0"/>
              <a:t>)</a:t>
            </a:r>
          </a:p>
          <a:p>
            <a:pPr marL="0" indent="0">
              <a:buNone/>
            </a:pPr>
            <a:r>
              <a:rPr lang="en-US" sz="3600" dirty="0" smtClean="0"/>
              <a:t>What there is does not depend on ones use of language (What you call something does it change what it is).</a:t>
            </a:r>
          </a:p>
          <a:p>
            <a:pPr marL="0" indent="0">
              <a:buNone/>
            </a:pPr>
            <a:r>
              <a:rPr lang="en-US" sz="3600" i="1" dirty="0" smtClean="0"/>
              <a:t>But what one says there is, does depend on one’s use of language.</a:t>
            </a:r>
          </a:p>
          <a:p>
            <a:pPr marL="0" indent="0">
              <a:buNone/>
            </a:pP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7960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paradox of the human 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we say exist depends on our use of language; we can say it without being ontologically (actually) committed to it, because we don’t have to believe what we say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37" y="-1315394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157" y="449906"/>
            <a:ext cx="10515600" cy="4351338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So it is a fallacy to believe in a coherency between a state of affairs (what is) and our conceptions and discourse on those state of affairs (how we know).</a:t>
            </a:r>
          </a:p>
          <a:p>
            <a:pPr marL="0" indent="0">
              <a:buNone/>
            </a:pPr>
            <a:r>
              <a:rPr lang="en-US" dirty="0" smtClean="0"/>
              <a:t>But also it is a fallacy to believe that there is a coherency between our conceptions and discourse, and our psychological states.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The conceptions that we use to discuss our emotional and psychological states do not necessarily correspond to what is actually going on.</a:t>
            </a:r>
          </a:p>
        </p:txBody>
      </p:sp>
    </p:spTree>
    <p:extLst>
      <p:ext uri="{BB962C8B-B14F-4D97-AF65-F5344CB8AC3E}">
        <p14:creationId xmlns:p14="http://schemas.microsoft.com/office/powerpoint/2010/main" val="226141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significance of these paradoxes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have to keep these paradoxes in mind. It is the case that people continue to insist 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truth, that the is truth, and it is knowable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that certain occurrences mean something in particular (i.e. you forgetting means you don’t care)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Causality: that this caused that.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56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phenomena of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have experiences: and there are many theories of how we organize our experiences into something meaningful.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Many say that there is something fundamental about the mind/consciousness that organized experiences into basic categories or cultural posits; for example, time and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36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434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On the experience of Anxiety </vt:lpstr>
      <vt:lpstr>Ontology and Epistimology</vt:lpstr>
      <vt:lpstr>The absence of correspondence between  the ontological and epistemology </vt:lpstr>
      <vt:lpstr>A basic paradoxical feature of human life</vt:lpstr>
      <vt:lpstr>PowerPoint Presentation</vt:lpstr>
      <vt:lpstr>Another paradox of the human condition</vt:lpstr>
      <vt:lpstr>PowerPoint Presentation</vt:lpstr>
      <vt:lpstr>The significance of these paradoxes</vt:lpstr>
      <vt:lpstr>The phenomena of experience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experience of Anxiety</dc:title>
  <dc:creator>Carmelo Mendez</dc:creator>
  <cp:lastModifiedBy>Carmelo Mendez</cp:lastModifiedBy>
  <cp:revision>8</cp:revision>
  <dcterms:created xsi:type="dcterms:W3CDTF">2014-09-27T16:57:55Z</dcterms:created>
  <dcterms:modified xsi:type="dcterms:W3CDTF">2014-09-28T18:20:11Z</dcterms:modified>
</cp:coreProperties>
</file>